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8" r:id="rId3"/>
    <p:sldId id="275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4" r:id="rId15"/>
    <p:sldId id="270" r:id="rId16"/>
    <p:sldId id="276" r:id="rId17"/>
    <p:sldId id="277" r:id="rId18"/>
    <p:sldId id="278" r:id="rId19"/>
    <p:sldId id="279" r:id="rId20"/>
    <p:sldId id="280" r:id="rId21"/>
    <p:sldId id="281" r:id="rId22"/>
    <p:sldId id="29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7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8" r:id="rId43"/>
    <p:sldId id="309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8" r:id="rId52"/>
    <p:sldId id="310" r:id="rId53"/>
    <p:sldId id="311" r:id="rId54"/>
    <p:sldId id="312" r:id="rId55"/>
    <p:sldId id="313" r:id="rId56"/>
    <p:sldId id="315" r:id="rId57"/>
    <p:sldId id="319" r:id="rId58"/>
    <p:sldId id="320" r:id="rId59"/>
    <p:sldId id="321" r:id="rId60"/>
    <p:sldId id="322" r:id="rId61"/>
    <p:sldId id="323" r:id="rId62"/>
    <p:sldId id="324" r:id="rId63"/>
    <p:sldId id="316" r:id="rId64"/>
    <p:sldId id="317" r:id="rId65"/>
    <p:sldId id="325" r:id="rId66"/>
    <p:sldId id="333" r:id="rId67"/>
    <p:sldId id="272" r:id="rId68"/>
    <p:sldId id="326" r:id="rId69"/>
    <p:sldId id="327" r:id="rId70"/>
    <p:sldId id="328" r:id="rId71"/>
    <p:sldId id="329" r:id="rId72"/>
    <p:sldId id="330" r:id="rId73"/>
    <p:sldId id="331" r:id="rId74"/>
    <p:sldId id="334" r:id="rId75"/>
    <p:sldId id="335" r:id="rId76"/>
    <p:sldId id="337" r:id="rId77"/>
    <p:sldId id="338" r:id="rId7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0230D-2425-4AFA-A88F-74F78A35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FAFD1F-B637-43D0-A1C0-4B3907812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2296E6-0529-46CA-B798-72356AA2F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30707E-2EE3-43A5-AC79-30AE3AC9D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945500-7F03-4E7B-A078-5F59E2AF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21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2959A-564F-4B15-9AB5-D40F2413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2999FC-8FB0-47AC-AC15-10FCA3046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F47905-FDEF-43E1-8C39-DA808FB7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78C334-FC83-4327-8112-1179E26C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1CE6CF-91AC-434B-ABEB-C38F434A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956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C75D98-AE28-4A7F-9BFC-77A7A8AE1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1ADBC17-FC56-44AB-BF37-2A1F3670A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4CD574-E7AC-4BB3-BB79-AF4BBC66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73E24E-E9E9-47BB-87F0-02F31FA4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61691B-1443-4C74-8D0E-1C0BD0D75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41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5FFC9-AB9F-4F37-A75F-10B8EAC3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824941-99B0-402C-872D-F8FBEDDDB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01CA13-6245-48BA-A153-59E32AEF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B2352E-E16E-4F4D-A596-412D2C3D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7820CA-E6D6-47E1-88FB-9115CBF1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678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29665-B793-48D7-9B10-483E4CA78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EB34F3-0BF7-497C-869A-A7C359C63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5CCDFF-9B30-4E93-83ED-A6410BFA4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B9B883-B605-4B67-9E26-C2FACC965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DAF518-7229-4DBF-A402-786602DD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97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D31F3-4B56-4388-9C02-11C2E773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3C1CD9-730D-4527-9B2B-A73E9D3BE0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D8A890-AD21-4D64-8E67-63FCE8759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615695-9A80-4265-99C5-A216E997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8012FC-C78E-4A57-8CDB-0C1A82F7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0CDD5F-C105-49E7-A64D-C60F69A5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11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4A75E-DED7-4057-9E47-090A2CA3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7A694C-0EA5-44CC-977C-B512296F7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99C7F8-BB72-4A44-928F-D8B055B49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0BAFBFD-3FC8-4446-B638-B7C4C279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0417A2-3242-4DE6-AFFE-2738D3048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E2E9799-807E-4AB8-9677-4AF2A216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CB8C0E5-18F6-4A20-9B32-A93FD8B5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00A434-751D-4A4E-84BC-3BF5DAAE7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155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91B4B-707D-4491-B13A-CBA2E6BF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9D87690-568F-40EE-ADA8-6E4AE58C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C9CF75-552A-4097-8F21-82EE69AFF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14817D5-DFEC-4934-BEC7-98EC7B4B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91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35B4CC3-A3E8-4730-98CD-43F1DDF1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59F392-D49C-4D4D-BCD2-2BB13E8E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331B27-4F43-4487-87F8-D635D1EC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28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E8ECA-A221-4C52-8B16-0D85B2D0E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37AE79-BCCD-48E9-8BA8-9A176F07C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929A26-B95A-4DF0-9DA4-C380681CA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48520F-3E41-4EA3-BFF5-DF641BCC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DDCE16-D3A1-4A1F-B6F9-6BFBF2DB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3B8E20-B6DB-4159-A0F3-169E82C4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9404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33E9-7873-4556-98D3-6F5F6916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E66687A-1E7A-49A8-B10C-62A721AF3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037E4BE-4380-47DE-B3DC-721030AE0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12E9E7-DB37-4DB2-BFB6-4B7E37A6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3E3F27-2F40-42B7-8402-F155C738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40A056-3449-464C-B41F-9EC6F0D3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72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2A03633-A801-475B-8113-DC4F150C2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DC0191-E140-479F-A6EF-F38935DCE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A5AF74-90D6-409D-94B6-E8FE11822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804C-1E51-4D65-B097-7709BFF5AAE8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AEC860-A0F0-4327-8D66-9A4FC8772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7C9B1B-C8CD-4F5F-9265-2EF6B0CCD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4E940-B17A-468B-92A5-7D31D94EA6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5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07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285104-9BDF-4D63-AB43-5DE3FF552C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4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935D36-B46B-4543-BE0E-C4886CC1B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4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DE28BC-CF4A-4CEE-8185-34DCE5152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" b="71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1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27911B-DF18-4574-9A0B-DFB88B45B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7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92BDE-DBC5-4F65-A65D-E0F913BC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outcomes and counterfactuals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21C6B9-A377-4B9D-99D2-BBAFBCE76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2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26F813-9E04-4F74-ACAF-01324113A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7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2939E3-F5CB-45D0-B21E-EDC02D8A1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6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3960F8-A5B0-4B54-8BE2-947CFBEF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48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FFC13B-BC1F-43C4-A9BC-8C6AB8B02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5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85362E-DE91-488F-8AE4-1034CEE78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D5327D-3193-4C51-B4F8-8BED9B689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59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9CAB2C-E806-40A1-A55C-7B27D451B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08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4A0CB8-9E4D-4D0D-B527-242425120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F01D2-AADC-42F3-9A3A-1F60FF5F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Interventions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3B440A-4CF9-4407-9D39-48AC2E9B5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083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8613B9-F204-45C9-853C-DB6AE9CEE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1253A0C-422D-41B0-9232-910FDD6E8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6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594B2A-8624-456F-9B8B-AE1C68AEA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7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E47E77-DD7D-4AAF-BA2A-EE9664F95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50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360582-750C-4F3E-9535-04C4E271E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44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48F82C-B08D-4601-B9AA-161A0B689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22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98EEF4-461F-439E-94F0-CEE704BC0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over causality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12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A4E607-F2FB-4878-90DF-F85C072DC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15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15907-C433-4DE3-8861-AF2CD1DF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Causal </a:t>
            </a:r>
            <a:r>
              <a:rPr lang="pt-BR" dirty="0" err="1"/>
              <a:t>Effects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5B6ED4-8877-451C-950D-05178C552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871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1A61CC-23D4-4B2D-9365-DC1E4DF63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14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9D070E-41CF-4165-8269-B173D29D8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29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FACCFA-719D-4172-A4B7-88FDE1809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6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F6C200-B005-43F8-BEC7-F5632EE58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36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AE2EB2-6EE9-488D-A7A8-E73A90294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0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8FDE3D-96D8-4406-AD5A-050A51429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04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DB7A04-A2CD-495E-A881-6341A75CC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65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113CF5-426B-44AD-AB80-DF526D6BB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CDA6DC-18F7-4BBD-9D53-EC3603AAC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0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0172B3-D1F7-4EB8-8D69-BA53C98615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" b="3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89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9570EA-33C9-4E66-89B1-9E11496E5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01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34C01E-B967-4199-BDDE-D075766B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960"/>
            <a:ext cx="10515600" cy="5735003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373A3C"/>
                </a:solidFill>
                <a:effectLst/>
                <a:latin typeface="OpenSans"/>
              </a:rPr>
              <a:t>1. Which of the following represents what the average outcome would have been had no one been treated?</a:t>
            </a:r>
          </a:p>
          <a:p>
            <a:pPr lvl="1"/>
            <a:r>
              <a:rPr lang="en-US" dirty="0">
                <a:solidFill>
                  <a:srgbClr val="373A3C"/>
                </a:solidFill>
                <a:latin typeface="OpenSans"/>
              </a:rPr>
              <a:t>E(Y^0)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endParaRPr lang="pt-BR" dirty="0"/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OpenSans"/>
              </a:rPr>
              <a:t>2. We only can observe one potential outcome for each person is</a:t>
            </a:r>
          </a:p>
          <a:p>
            <a:pPr lvl="1"/>
            <a:r>
              <a:rPr lang="en-US" b="0" i="0" dirty="0">
                <a:solidFill>
                  <a:srgbClr val="1F1F1F"/>
                </a:solidFill>
                <a:effectLst/>
                <a:latin typeface="OpenSans"/>
              </a:rPr>
              <a:t>the Fundamental Problem of Causal Inference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3598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55A13-6B37-47D8-ADC2-1D34CE1F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assumptions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6E4A47-2262-4307-BC68-8B2D31351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536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EC70D9-5845-4860-9E12-FCA69F8C8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21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2C1B24-BD68-41E1-A9E4-F168C7D56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97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C97AB4-A6B3-4F47-842A-6AF979434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79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8467BA2-9867-4D0A-AD74-FD12B360A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27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AF6DF4-0BD5-4454-BD7E-83DDD19FD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07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E3D9AB-6173-4BA8-AE5D-84E43FC74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4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8196EF-25A1-4319-BAD2-F9431773C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491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257AAD-3609-40D2-8DE1-7D5B8EE0D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20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E673B-BA22-4073-B748-AE1CBA3B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Stratification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0717CE-09EC-4BE8-9EBA-3D7948D56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26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D20E1A-93F0-44AA-810B-3ABB6E6F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95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5F0640-5796-45AF-B669-9E5F7F9BA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00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4C86FF-A156-423A-9837-FEB56E066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76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000C37-C00C-487A-BCB3-A1A7BF3B9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9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F2C9EA-B4F4-4553-9BDC-7A7A83EF9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1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DC0259-CCDA-49AF-9487-609214C5B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64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A1DBCF-FC97-413D-94E4-B116E39F7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69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9DE13D-6F6B-4627-8DD8-72667430A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01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7569CB-D333-4A17-B244-69E48A7C0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26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18AB1D-1672-4C80-B169-E2DC725CA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9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C32B39-37DF-4FDE-AD1F-A434A5B74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23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A8FE46-0DAE-4F09-B0D3-0D503B286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11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F4895D-9E09-480E-AFC6-FE6FAC408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73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649F46-D414-4C4F-80EF-F4B442075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" b="101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62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F1CF76-156A-4490-B918-F74A14988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"/>
            <a:ext cx="10515600" cy="5811203"/>
          </a:xfrm>
        </p:spPr>
        <p:txBody>
          <a:bodyPr/>
          <a:lstStyle/>
          <a:p>
            <a:r>
              <a:rPr lang="en-US" dirty="0"/>
              <a:t>1. Which assumption is also referred to as the ‘no unmeasured confounders’ assumption?</a:t>
            </a:r>
          </a:p>
          <a:p>
            <a:pPr lvl="1"/>
            <a:r>
              <a:rPr lang="en-US" dirty="0"/>
              <a:t>Ignobility</a:t>
            </a:r>
          </a:p>
          <a:p>
            <a:endParaRPr lang="en-US" dirty="0"/>
          </a:p>
          <a:p>
            <a:r>
              <a:rPr lang="en-US" dirty="0"/>
              <a:t>2. Which causal assumption requires that there is no interference between units?</a:t>
            </a:r>
          </a:p>
          <a:p>
            <a:pPr lvl="1"/>
            <a:r>
              <a:rPr lang="en-US" dirty="0"/>
              <a:t>SUTVA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95479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A6DEA-C6E2-4D29-9BDD-2760BB379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Incidence user and active comparator designs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C409CA-D66D-4C82-A10E-3FFC76479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1727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D433E7-C36E-4EA3-95F7-C64FD41F2E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79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CE210-3558-45C2-B583-060F3B296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0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0DED6E-527C-403F-A3CB-9047EAFE1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19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2D509B-756E-44AF-9276-C86E1BCE4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6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81C3CD-FD7A-4B4B-A4BB-3956BD350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12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5DAB73-9F05-47DB-AAED-8A41B1FC9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6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101879-95F9-494F-AC43-D51CCD976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69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BBD69D-156F-418C-91CF-5F55FCB1B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05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372D8D-CD75-4283-AFA0-3D6AFDF8A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929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A65DAF7D-1849-4EBD-9235-960AC25E00D3}"/>
              </a:ext>
            </a:extLst>
          </p:cNvPr>
          <p:cNvSpPr txBox="1">
            <a:spLocks/>
          </p:cNvSpPr>
          <p:nvPr/>
        </p:nvSpPr>
        <p:spPr>
          <a:xfrm>
            <a:off x="838200" y="441960"/>
            <a:ext cx="10515600" cy="6089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73A3C"/>
                </a:solidFill>
                <a:latin typeface="OpenSans"/>
              </a:rPr>
              <a:t>1. The </a:t>
            </a:r>
            <a:r>
              <a:rPr lang="en-US" i="1" dirty="0">
                <a:solidFill>
                  <a:srgbClr val="373A3C"/>
                </a:solidFill>
                <a:latin typeface="OpenSans"/>
              </a:rPr>
              <a:t>fundamental problem of causal inference</a:t>
            </a:r>
            <a:r>
              <a:rPr lang="en-US" dirty="0">
                <a:solidFill>
                  <a:srgbClr val="373A3C"/>
                </a:solidFill>
                <a:latin typeface="OpenSans"/>
              </a:rPr>
              <a:t> is that?</a:t>
            </a:r>
            <a:endParaRPr lang="en-US" dirty="0"/>
          </a:p>
          <a:p>
            <a:pPr lvl="1"/>
            <a:r>
              <a:rPr lang="en-US" dirty="0"/>
              <a:t>we can only observe one potential outcome for each subject</a:t>
            </a:r>
            <a:endParaRPr lang="pt-BR" dirty="0"/>
          </a:p>
          <a:p>
            <a:pPr lvl="1"/>
            <a:endParaRPr lang="en-US" dirty="0">
              <a:solidFill>
                <a:srgbClr val="1F1F1F"/>
              </a:solidFill>
              <a:latin typeface="OpenSans"/>
            </a:endParaRPr>
          </a:p>
          <a:p>
            <a:r>
              <a:rPr lang="en-US" dirty="0">
                <a:solidFill>
                  <a:srgbClr val="1F1F1F"/>
                </a:solidFill>
                <a:latin typeface="OpenSans"/>
              </a:rPr>
              <a:t>2. Which of the following represents the causal effect of treatment on the treated?</a:t>
            </a:r>
            <a:endParaRPr lang="es-ES" dirty="0">
              <a:solidFill>
                <a:srgbClr val="1F1F1F"/>
              </a:solidFill>
              <a:latin typeface="OpenSans"/>
            </a:endParaRPr>
          </a:p>
          <a:p>
            <a:pPr lvl="1"/>
            <a:r>
              <a:rPr lang="es-ES" dirty="0">
                <a:solidFill>
                  <a:srgbClr val="1F1F1F"/>
                </a:solidFill>
                <a:latin typeface="OpenSans"/>
              </a:rPr>
              <a:t>E(Y^1|A=1)-E(Y^0|A=1)</a:t>
            </a:r>
          </a:p>
          <a:p>
            <a:pPr lvl="1"/>
            <a:endParaRPr lang="en-US" dirty="0">
              <a:solidFill>
                <a:srgbClr val="1F1F1F"/>
              </a:solidFill>
              <a:latin typeface="OpenSans"/>
            </a:endParaRPr>
          </a:p>
          <a:p>
            <a:r>
              <a:rPr lang="en-US" dirty="0">
                <a:solidFill>
                  <a:srgbClr val="1F1F1F"/>
                </a:solidFill>
                <a:latin typeface="OpenSans"/>
              </a:rPr>
              <a:t>3. Which of the following represents the average causal effect for the population?</a:t>
            </a:r>
          </a:p>
          <a:p>
            <a:pPr lvl="1"/>
            <a:r>
              <a:rPr lang="en-US" dirty="0">
                <a:solidFill>
                  <a:srgbClr val="1F1F1F"/>
                </a:solidFill>
                <a:latin typeface="OpenSans"/>
              </a:rPr>
              <a:t>E(Y1)-E(Y0) </a:t>
            </a:r>
          </a:p>
          <a:p>
            <a:pPr lvl="1"/>
            <a:endParaRPr lang="en-US" dirty="0">
              <a:solidFill>
                <a:srgbClr val="1F1F1F"/>
              </a:solidFill>
              <a:latin typeface="OpenSans"/>
            </a:endParaRPr>
          </a:p>
          <a:p>
            <a:r>
              <a:rPr lang="en-US" dirty="0">
                <a:solidFill>
                  <a:srgbClr val="1F1F1F"/>
                </a:solidFill>
                <a:latin typeface="OpenSans"/>
              </a:rPr>
              <a:t>4.  Which assumption would be violated if the effectiveness of treatment on an individual dependent on the treatment status of individuals?</a:t>
            </a:r>
          </a:p>
          <a:p>
            <a:pPr lvl="1"/>
            <a:r>
              <a:rPr lang="en-US" dirty="0">
                <a:solidFill>
                  <a:srgbClr val="1F1F1F"/>
                </a:solidFill>
                <a:latin typeface="OpenSans"/>
              </a:rPr>
              <a:t>SUTVA</a:t>
            </a:r>
          </a:p>
          <a:p>
            <a:endParaRPr lang="en-US" dirty="0">
              <a:solidFill>
                <a:srgbClr val="1F1F1F"/>
              </a:solidFill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22570037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A65DAF7D-1849-4EBD-9235-960AC25E00D3}"/>
              </a:ext>
            </a:extLst>
          </p:cNvPr>
          <p:cNvSpPr txBox="1">
            <a:spLocks/>
          </p:cNvSpPr>
          <p:nvPr/>
        </p:nvSpPr>
        <p:spPr>
          <a:xfrm>
            <a:off x="838200" y="441960"/>
            <a:ext cx="10515600" cy="6065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73A3C"/>
                </a:solidFill>
                <a:latin typeface="OpenSans"/>
              </a:rPr>
              <a:t>5. Which assumption would be violated if we were interested in the causal effect of treatment for people age 40-80, but </a:t>
            </a:r>
            <a:r>
              <a:rPr lang="en-US" i="1" dirty="0">
                <a:solidFill>
                  <a:srgbClr val="373A3C"/>
                </a:solidFill>
                <a:latin typeface="OpenSans"/>
              </a:rPr>
              <a:t>everyone</a:t>
            </a:r>
            <a:r>
              <a:rPr lang="en-US" dirty="0">
                <a:solidFill>
                  <a:srgbClr val="373A3C"/>
                </a:solidFill>
                <a:latin typeface="OpenSans"/>
              </a:rPr>
              <a:t> over age 70 received the treatment?</a:t>
            </a:r>
          </a:p>
          <a:p>
            <a:pPr lvl="1"/>
            <a:r>
              <a:rPr lang="en-US" dirty="0">
                <a:solidFill>
                  <a:srgbClr val="373A3C"/>
                </a:solidFill>
                <a:latin typeface="OpenSans"/>
              </a:rPr>
              <a:t>Consistency NOOOOO</a:t>
            </a:r>
            <a:endParaRPr lang="pt-BR" dirty="0"/>
          </a:p>
          <a:p>
            <a:endParaRPr lang="en-US" dirty="0">
              <a:solidFill>
                <a:srgbClr val="1F1F1F"/>
              </a:solidFill>
              <a:latin typeface="OpenSans"/>
            </a:endParaRPr>
          </a:p>
          <a:p>
            <a:r>
              <a:rPr lang="en-US" dirty="0">
                <a:solidFill>
                  <a:srgbClr val="1F1F1F"/>
                </a:solidFill>
                <a:latin typeface="OpenSans"/>
              </a:rPr>
              <a:t>6. If the consistency assumption holds, then the observed outcome for a treated subjected is equal to their potential outcome under that treatment.</a:t>
            </a:r>
          </a:p>
          <a:p>
            <a:pPr lvl="1"/>
            <a:r>
              <a:rPr lang="en-US" dirty="0">
                <a:solidFill>
                  <a:srgbClr val="1F1F1F"/>
                </a:solidFill>
                <a:latin typeface="OpenSans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251620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A65DAF7D-1849-4EBD-9235-960AC25E00D3}"/>
              </a:ext>
            </a:extLst>
          </p:cNvPr>
          <p:cNvSpPr txBox="1">
            <a:spLocks/>
          </p:cNvSpPr>
          <p:nvPr/>
        </p:nvSpPr>
        <p:spPr>
          <a:xfrm>
            <a:off x="838200" y="441960"/>
            <a:ext cx="10515600" cy="6065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F1F1F"/>
                </a:solidFill>
                <a:latin typeface="OpenSans"/>
              </a:rPr>
              <a:t>7. Which of the following can most easily be thought of as an intervention?</a:t>
            </a:r>
          </a:p>
          <a:p>
            <a:pPr lvl="1"/>
            <a:r>
              <a:rPr lang="en-US" dirty="0">
                <a:solidFill>
                  <a:srgbClr val="1F1F1F"/>
                </a:solidFill>
                <a:latin typeface="OpenSans"/>
              </a:rPr>
              <a:t>Changing medication</a:t>
            </a:r>
          </a:p>
          <a:p>
            <a:endParaRPr lang="en-US" dirty="0">
              <a:solidFill>
                <a:srgbClr val="1F1F1F"/>
              </a:solidFill>
              <a:latin typeface="OpenSans"/>
            </a:endParaRPr>
          </a:p>
          <a:p>
            <a:r>
              <a:rPr lang="en-US" dirty="0">
                <a:solidFill>
                  <a:srgbClr val="1F1F1F"/>
                </a:solidFill>
                <a:latin typeface="OpenSans"/>
              </a:rPr>
              <a:t>8. Treatment assignment being ignorable given confounders, X, means:</a:t>
            </a:r>
          </a:p>
          <a:p>
            <a:pPr lvl="1"/>
            <a:r>
              <a:rPr lang="en-US" dirty="0">
                <a:solidFill>
                  <a:srgbClr val="1F1F1F"/>
                </a:solidFill>
                <a:latin typeface="OpenSans"/>
              </a:rPr>
              <a:t>Within levels of X, treatment assignment is independent from the potential outcomes.</a:t>
            </a:r>
          </a:p>
          <a:p>
            <a:endParaRPr lang="en-US" dirty="0">
              <a:solidFill>
                <a:srgbClr val="373A3C"/>
              </a:solidFill>
              <a:latin typeface="OpenSans"/>
            </a:endParaRPr>
          </a:p>
          <a:p>
            <a:r>
              <a:rPr lang="en-US" dirty="0">
                <a:solidFill>
                  <a:srgbClr val="373A3C"/>
                </a:solidFill>
                <a:latin typeface="OpenSans"/>
              </a:rPr>
              <a:t>9. Computing means within levels of covariates and then combining these estimates is known as </a:t>
            </a:r>
          </a:p>
          <a:p>
            <a:pPr lvl="1"/>
            <a:r>
              <a:rPr lang="en-US" dirty="0">
                <a:solidFill>
                  <a:srgbClr val="373A3C"/>
                </a:solidFill>
                <a:latin typeface="OpenSans"/>
              </a:rPr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188401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69E0C9-ECC5-4830-87C9-C02B50FE5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41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19DFAA-CD07-4E48-865A-C3DFE53DF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538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326</Words>
  <Application>Microsoft Office PowerPoint</Application>
  <PresentationFormat>Widescreen</PresentationFormat>
  <Paragraphs>42</Paragraphs>
  <Slides>77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OpenSans</vt:lpstr>
      <vt:lpstr>Tema do Office</vt:lpstr>
      <vt:lpstr>Week 1</vt:lpstr>
      <vt:lpstr>Apresentação do PowerPoint</vt:lpstr>
      <vt:lpstr>Confusion over causality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Potential outcomes and counterfactuals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Hypothetical Interventions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Causal Effects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Causal assumptions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Stratification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Incidence user and active comparator designs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Caio Sain Vallio</dc:creator>
  <cp:lastModifiedBy>Caio Sain Vallio</cp:lastModifiedBy>
  <cp:revision>2</cp:revision>
  <dcterms:created xsi:type="dcterms:W3CDTF">2022-03-10T21:06:24Z</dcterms:created>
  <dcterms:modified xsi:type="dcterms:W3CDTF">2022-03-12T12:12:03Z</dcterms:modified>
</cp:coreProperties>
</file>